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rata"/>
      <p:regular r:id="rId16"/>
    </p:embeddedFont>
    <p:embeddedFont>
      <p:font typeface="Prata"/>
      <p:regular r:id="rId17"/>
    </p:embeddedFont>
    <p:embeddedFont>
      <p:font typeface="Raleway"/>
      <p:regular r:id="rId18"/>
    </p:embeddedFont>
    <p:embeddedFont>
      <p:font typeface="Raleway"/>
      <p:regular r:id="rId19"/>
    </p:embeddedFont>
    <p:embeddedFont>
      <p:font typeface="Raleway"/>
      <p:regular r:id="rId20"/>
    </p:embeddedFont>
    <p:embeddedFont>
      <p:font typeface="Raleway"/>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29753"/>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Analisis Penggunaan Teknologi Informasi dalam Organisasi KOPRI</a:t>
            </a:r>
            <a:endParaRPr lang="en-US" sz="4450" dirty="0"/>
          </a:p>
        </p:txBody>
      </p:sp>
      <p:sp>
        <p:nvSpPr>
          <p:cNvPr id="4" name="Text 1"/>
          <p:cNvSpPr/>
          <p:nvPr/>
        </p:nvSpPr>
        <p:spPr>
          <a:xfrm>
            <a:off x="793790" y="429625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Makalah ini menganalisis penggunaan teknologi informasi dalam organisasi Korps Pergerakan Mahasiswa Islam Indonesia Putri (KOPRI). Teknologi informasi saat ini memiliki peran yang sangat penting dalam kehidupan sehari-hari, termasuk dalam pengelolaan organisasi.</a:t>
            </a:r>
            <a:endParaRPr lang="en-US" sz="1750" dirty="0"/>
          </a:p>
        </p:txBody>
      </p:sp>
      <p:sp>
        <p:nvSpPr>
          <p:cNvPr id="5" name="Shape 2"/>
          <p:cNvSpPr/>
          <p:nvPr/>
        </p:nvSpPr>
        <p:spPr>
          <a:xfrm>
            <a:off x="793790" y="6019919"/>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6027539"/>
            <a:ext cx="347663" cy="347663"/>
          </a:xfrm>
          <a:prstGeom prst="rect">
            <a:avLst/>
          </a:prstGeom>
        </p:spPr>
      </p:pic>
      <p:sp>
        <p:nvSpPr>
          <p:cNvPr id="7" name="Text 3"/>
          <p:cNvSpPr/>
          <p:nvPr/>
        </p:nvSpPr>
        <p:spPr>
          <a:xfrm>
            <a:off x="1270040" y="6003012"/>
            <a:ext cx="3740229" cy="396835"/>
          </a:xfrm>
          <a:prstGeom prst="rect">
            <a:avLst/>
          </a:prstGeom>
          <a:noFill/>
          <a:ln/>
        </p:spPr>
        <p:txBody>
          <a:bodyPr wrap="none" lIns="0" tIns="0" rIns="0" bIns="0" rtlCol="0" anchor="t"/>
          <a:lstStyle/>
          <a:p>
            <a:pPr algn="l" indent="0" marL="0">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Muhamad Noval Mulyadi</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1594663"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Teknologi Informasi sebagai Elemen Kunci</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Efisiensi</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Teknologi informasi mendukung efisiensi dalam berbagai aspek organisasi, seperti pengelolaan data anggota, arsip dokumen, dan pelaporan kegiatan.</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2E782"/>
                </a:solidFill>
                <a:latin typeface="Prata" pitchFamily="34" charset="0"/>
                <a:ea typeface="Prata" pitchFamily="34" charset="-122"/>
                <a:cs typeface="Prata" pitchFamily="34" charset="-120"/>
              </a:rPr>
              <a:t>Transparansi</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Teknologi informasi meningkatkan transparansi dalam organisasi, memberikan akses mudah bagi anggota untuk informasi penting.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4812" y="637699"/>
            <a:ext cx="7887176" cy="1122045"/>
          </a:xfrm>
          <a:prstGeom prst="rect">
            <a:avLst/>
          </a:prstGeom>
          <a:noFill/>
          <a:ln/>
        </p:spPr>
        <p:txBody>
          <a:bodyPr wrap="square" lIns="0" tIns="0" rIns="0" bIns="0" rtlCol="0" anchor="t"/>
          <a:lstStyle/>
          <a:p>
            <a:pPr indent="0" marL="0">
              <a:lnSpc>
                <a:spcPts val="4400"/>
              </a:lnSpc>
              <a:buNone/>
            </a:pPr>
            <a:r>
              <a:rPr lang="en-US" sz="3500" dirty="0">
                <a:solidFill>
                  <a:srgbClr val="F2E782"/>
                </a:solidFill>
                <a:latin typeface="Prata" pitchFamily="34" charset="0"/>
                <a:ea typeface="Prata" pitchFamily="34" charset="-122"/>
                <a:cs typeface="Prata" pitchFamily="34" charset="-120"/>
              </a:rPr>
              <a:t>Pemanfaatan Teknologi Informasi di KOPRI</a:t>
            </a:r>
            <a:endParaRPr lang="en-US" sz="3500" dirty="0"/>
          </a:p>
        </p:txBody>
      </p:sp>
      <p:pic>
        <p:nvPicPr>
          <p:cNvPr id="4" name="Image 1" descr="preencoded.png">    </p:cNvPr>
          <p:cNvPicPr>
            <a:picLocks noChangeAspect="1"/>
          </p:cNvPicPr>
          <p:nvPr/>
        </p:nvPicPr>
        <p:blipFill>
          <a:blip r:embed="rId2"/>
          <a:stretch>
            <a:fillRect/>
          </a:stretch>
        </p:blipFill>
        <p:spPr>
          <a:xfrm>
            <a:off x="6114812" y="2029063"/>
            <a:ext cx="448866" cy="448866"/>
          </a:xfrm>
          <a:prstGeom prst="rect">
            <a:avLst/>
          </a:prstGeom>
        </p:spPr>
      </p:pic>
      <p:sp>
        <p:nvSpPr>
          <p:cNvPr id="5" name="Text 1"/>
          <p:cNvSpPr/>
          <p:nvPr/>
        </p:nvSpPr>
        <p:spPr>
          <a:xfrm>
            <a:off x="6114812" y="2657475"/>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Administrasi</a:t>
            </a:r>
            <a:endParaRPr lang="en-US" sz="1750" dirty="0"/>
          </a:p>
        </p:txBody>
      </p:sp>
      <p:sp>
        <p:nvSpPr>
          <p:cNvPr id="6" name="Text 2"/>
          <p:cNvSpPr/>
          <p:nvPr/>
        </p:nvSpPr>
        <p:spPr>
          <a:xfrm>
            <a:off x="6114812" y="3045619"/>
            <a:ext cx="7887176" cy="287179"/>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Pengelolaan data anggota, arsip dokumen, dan laporan keuangan dilakukan secara digital.</a:t>
            </a:r>
            <a:endParaRPr lang="en-US" sz="1400" dirty="0"/>
          </a:p>
        </p:txBody>
      </p:sp>
      <p:pic>
        <p:nvPicPr>
          <p:cNvPr id="7" name="Image 2" descr="preencoded.png">    </p:cNvPr>
          <p:cNvPicPr>
            <a:picLocks noChangeAspect="1"/>
          </p:cNvPicPr>
          <p:nvPr/>
        </p:nvPicPr>
        <p:blipFill>
          <a:blip r:embed="rId3"/>
          <a:stretch>
            <a:fillRect/>
          </a:stretch>
        </p:blipFill>
        <p:spPr>
          <a:xfrm>
            <a:off x="6114812" y="3871436"/>
            <a:ext cx="448866" cy="448866"/>
          </a:xfrm>
          <a:prstGeom prst="rect">
            <a:avLst/>
          </a:prstGeom>
        </p:spPr>
      </p:pic>
      <p:sp>
        <p:nvSpPr>
          <p:cNvPr id="8" name="Text 3"/>
          <p:cNvSpPr/>
          <p:nvPr/>
        </p:nvSpPr>
        <p:spPr>
          <a:xfrm>
            <a:off x="6114812" y="4499848"/>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Komunikasi</a:t>
            </a:r>
            <a:endParaRPr lang="en-US" sz="1750" dirty="0"/>
          </a:p>
        </p:txBody>
      </p:sp>
      <p:sp>
        <p:nvSpPr>
          <p:cNvPr id="9" name="Text 4"/>
          <p:cNvSpPr/>
          <p:nvPr/>
        </p:nvSpPr>
        <p:spPr>
          <a:xfrm>
            <a:off x="6114812" y="4887992"/>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Rapat virtual, grup komunikasi, dan pengumuman real-time memungkinkan koordinasi yang lebih efektif.</a:t>
            </a:r>
            <a:endParaRPr lang="en-US" sz="1400" dirty="0"/>
          </a:p>
        </p:txBody>
      </p:sp>
      <p:pic>
        <p:nvPicPr>
          <p:cNvPr id="10" name="Image 3" descr="preencoded.png">    </p:cNvPr>
          <p:cNvPicPr>
            <a:picLocks noChangeAspect="1"/>
          </p:cNvPicPr>
          <p:nvPr/>
        </p:nvPicPr>
        <p:blipFill>
          <a:blip r:embed="rId4"/>
          <a:stretch>
            <a:fillRect/>
          </a:stretch>
        </p:blipFill>
        <p:spPr>
          <a:xfrm>
            <a:off x="6114812" y="6000988"/>
            <a:ext cx="448866" cy="448866"/>
          </a:xfrm>
          <a:prstGeom prst="rect">
            <a:avLst/>
          </a:prstGeom>
        </p:spPr>
      </p:pic>
      <p:sp>
        <p:nvSpPr>
          <p:cNvPr id="11" name="Text 5"/>
          <p:cNvSpPr/>
          <p:nvPr/>
        </p:nvSpPr>
        <p:spPr>
          <a:xfrm>
            <a:off x="6114812" y="6629400"/>
            <a:ext cx="2244328" cy="280511"/>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Kampanye</a:t>
            </a:r>
            <a:endParaRPr lang="en-US" sz="1750" dirty="0"/>
          </a:p>
        </p:txBody>
      </p:sp>
      <p:sp>
        <p:nvSpPr>
          <p:cNvPr id="12" name="Text 6"/>
          <p:cNvSpPr/>
          <p:nvPr/>
        </p:nvSpPr>
        <p:spPr>
          <a:xfrm>
            <a:off x="6114812" y="7017544"/>
            <a:ext cx="7887176" cy="574358"/>
          </a:xfrm>
          <a:prstGeom prst="rect">
            <a:avLst/>
          </a:prstGeom>
          <a:noFill/>
          <a:ln/>
        </p:spPr>
        <p:txBody>
          <a:bodyPr wrap="squar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Media sosial digunakan untuk menyebarkan informasi, mempromosikan program, dan membangun citra organisasi.</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5069" y="613410"/>
            <a:ext cx="7586663" cy="1390650"/>
          </a:xfrm>
          <a:prstGeom prst="rect">
            <a:avLst/>
          </a:prstGeom>
          <a:noFill/>
          <a:ln/>
        </p:spPr>
        <p:txBody>
          <a:bodyPr wrap="square" lIns="0" tIns="0" rIns="0" bIns="0" rtlCol="0" anchor="t"/>
          <a:lstStyle/>
          <a:p>
            <a:pPr indent="0" marL="0">
              <a:lnSpc>
                <a:spcPts val="5450"/>
              </a:lnSpc>
              <a:buNone/>
            </a:pPr>
            <a:r>
              <a:rPr lang="en-US" sz="4350" dirty="0">
                <a:solidFill>
                  <a:srgbClr val="F2E782"/>
                </a:solidFill>
                <a:latin typeface="Prata" pitchFamily="34" charset="0"/>
                <a:ea typeface="Prata" pitchFamily="34" charset="-122"/>
                <a:cs typeface="Prata" pitchFamily="34" charset="-120"/>
              </a:rPr>
              <a:t>Kendala Pemanfaatan Teknologi Informasi</a:t>
            </a:r>
            <a:endParaRPr lang="en-US" sz="4350" dirty="0"/>
          </a:p>
        </p:txBody>
      </p:sp>
      <p:sp>
        <p:nvSpPr>
          <p:cNvPr id="4" name="Shape 1"/>
          <p:cNvSpPr/>
          <p:nvPr/>
        </p:nvSpPr>
        <p:spPr>
          <a:xfrm>
            <a:off x="6265069" y="2337792"/>
            <a:ext cx="3682127" cy="3417927"/>
          </a:xfrm>
          <a:prstGeom prst="roundRect">
            <a:avLst>
              <a:gd name="adj" fmla="val 976"/>
            </a:avLst>
          </a:prstGeom>
          <a:solidFill>
            <a:srgbClr val="3A3B3C"/>
          </a:solidFill>
          <a:ln/>
        </p:spPr>
      </p:sp>
      <p:sp>
        <p:nvSpPr>
          <p:cNvPr id="5" name="Text 2"/>
          <p:cNvSpPr/>
          <p:nvPr/>
        </p:nvSpPr>
        <p:spPr>
          <a:xfrm>
            <a:off x="6487478" y="2560201"/>
            <a:ext cx="3237309" cy="695325"/>
          </a:xfrm>
          <a:prstGeom prst="rect">
            <a:avLst/>
          </a:prstGeom>
          <a:noFill/>
          <a:ln/>
        </p:spPr>
        <p:txBody>
          <a:bodyPr wrap="squar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Keterbatasan Infrastruktur</a:t>
            </a:r>
            <a:endParaRPr lang="en-US" sz="2150" dirty="0"/>
          </a:p>
        </p:txBody>
      </p:sp>
      <p:sp>
        <p:nvSpPr>
          <p:cNvPr id="6" name="Text 3"/>
          <p:cNvSpPr/>
          <p:nvPr/>
        </p:nvSpPr>
        <p:spPr>
          <a:xfrm>
            <a:off x="6487478" y="3388995"/>
            <a:ext cx="3237309" cy="1779984"/>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Tidak semua cabang memiliki akses ke perangkat keras dan infrastruktur internet yang memadai, terutama di daerah terpencil.</a:t>
            </a:r>
            <a:endParaRPr lang="en-US" sz="1750" dirty="0"/>
          </a:p>
        </p:txBody>
      </p:sp>
      <p:sp>
        <p:nvSpPr>
          <p:cNvPr id="7" name="Shape 4"/>
          <p:cNvSpPr/>
          <p:nvPr/>
        </p:nvSpPr>
        <p:spPr>
          <a:xfrm>
            <a:off x="10169604" y="2337792"/>
            <a:ext cx="3682127" cy="3417927"/>
          </a:xfrm>
          <a:prstGeom prst="roundRect">
            <a:avLst>
              <a:gd name="adj" fmla="val 976"/>
            </a:avLst>
          </a:prstGeom>
          <a:solidFill>
            <a:srgbClr val="3A3B3C"/>
          </a:solidFill>
          <a:ln/>
        </p:spPr>
      </p:sp>
      <p:sp>
        <p:nvSpPr>
          <p:cNvPr id="8" name="Text 5"/>
          <p:cNvSpPr/>
          <p:nvPr/>
        </p:nvSpPr>
        <p:spPr>
          <a:xfrm>
            <a:off x="10392013" y="2560201"/>
            <a:ext cx="2781181"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Kapabilitas SDM</a:t>
            </a:r>
            <a:endParaRPr lang="en-US" sz="2150" dirty="0"/>
          </a:p>
        </p:txBody>
      </p:sp>
      <p:sp>
        <p:nvSpPr>
          <p:cNvPr id="9" name="Text 6"/>
          <p:cNvSpPr/>
          <p:nvPr/>
        </p:nvSpPr>
        <p:spPr>
          <a:xfrm>
            <a:off x="10392013" y="3041333"/>
            <a:ext cx="3237309" cy="2491978"/>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Tingkat literasi digital yang beragam di antara anggota KOPRI menjadi tantangan. Beberapa anggota masih merasa kesulitan untuk menggunakan perangkat dan aplikasi berbasis teknologi.</a:t>
            </a:r>
            <a:endParaRPr lang="en-US" sz="1750" dirty="0"/>
          </a:p>
        </p:txBody>
      </p:sp>
      <p:sp>
        <p:nvSpPr>
          <p:cNvPr id="10" name="Shape 7"/>
          <p:cNvSpPr/>
          <p:nvPr/>
        </p:nvSpPr>
        <p:spPr>
          <a:xfrm>
            <a:off x="6265069" y="5978128"/>
            <a:ext cx="7586663" cy="1637943"/>
          </a:xfrm>
          <a:prstGeom prst="roundRect">
            <a:avLst>
              <a:gd name="adj" fmla="val 2038"/>
            </a:avLst>
          </a:prstGeom>
          <a:solidFill>
            <a:srgbClr val="3A3B3C"/>
          </a:solidFill>
          <a:ln/>
        </p:spPr>
      </p:sp>
      <p:sp>
        <p:nvSpPr>
          <p:cNvPr id="11" name="Text 8"/>
          <p:cNvSpPr/>
          <p:nvPr/>
        </p:nvSpPr>
        <p:spPr>
          <a:xfrm>
            <a:off x="6487478" y="6200537"/>
            <a:ext cx="4177427" cy="347663"/>
          </a:xfrm>
          <a:prstGeom prst="rect">
            <a:avLst/>
          </a:prstGeom>
          <a:noFill/>
          <a:ln/>
        </p:spPr>
        <p:txBody>
          <a:bodyPr wrap="none" lIns="0" tIns="0" rIns="0" bIns="0" rtlCol="0" anchor="t"/>
          <a:lstStyle/>
          <a:p>
            <a:pPr indent="0" marL="0">
              <a:lnSpc>
                <a:spcPts val="2700"/>
              </a:lnSpc>
              <a:buNone/>
            </a:pPr>
            <a:r>
              <a:rPr lang="en-US" sz="2150" dirty="0">
                <a:solidFill>
                  <a:srgbClr val="CFCBBF"/>
                </a:solidFill>
                <a:latin typeface="Prata" pitchFamily="34" charset="0"/>
                <a:ea typeface="Prata" pitchFamily="34" charset="-122"/>
                <a:cs typeface="Prata" pitchFamily="34" charset="-120"/>
              </a:rPr>
              <a:t>Resistansi terhadap Perubahan</a:t>
            </a:r>
            <a:endParaRPr lang="en-US" sz="2150" dirty="0"/>
          </a:p>
        </p:txBody>
      </p:sp>
      <p:sp>
        <p:nvSpPr>
          <p:cNvPr id="12" name="Text 9"/>
          <p:cNvSpPr/>
          <p:nvPr/>
        </p:nvSpPr>
        <p:spPr>
          <a:xfrm>
            <a:off x="6487478" y="6681668"/>
            <a:ext cx="7141845" cy="711994"/>
          </a:xfrm>
          <a:prstGeom prst="rect">
            <a:avLst/>
          </a:prstGeom>
          <a:noFill/>
          <a:ln/>
        </p:spPr>
        <p:txBody>
          <a:bodyPr wrap="square" lIns="0" tIns="0" rIns="0" bIns="0" rtlCol="0" anchor="t"/>
          <a:lstStyle/>
          <a:p>
            <a:pPr indent="0" marL="0">
              <a:lnSpc>
                <a:spcPts val="2800"/>
              </a:lnSpc>
              <a:buNone/>
            </a:pPr>
            <a:r>
              <a:rPr lang="en-US" sz="1750" dirty="0">
                <a:solidFill>
                  <a:srgbClr val="CFCBBF"/>
                </a:solidFill>
                <a:latin typeface="Raleway" pitchFamily="34" charset="0"/>
                <a:ea typeface="Raleway" pitchFamily="34" charset="-122"/>
                <a:cs typeface="Raleway" pitchFamily="34" charset="-120"/>
              </a:rPr>
              <a:t>Beberapa anggota organisasi masih merasa nyaman dengan cara kerja tradisional dan enggan beralih ke sistem berbasis teknologi.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8633" y="1055965"/>
            <a:ext cx="7699534" cy="1289685"/>
          </a:xfrm>
          <a:prstGeom prst="rect">
            <a:avLst/>
          </a:prstGeom>
          <a:noFill/>
          <a:ln/>
        </p:spPr>
        <p:txBody>
          <a:bodyPr wrap="square" lIns="0" tIns="0" rIns="0" bIns="0" rtlCol="0" anchor="t"/>
          <a:lstStyle/>
          <a:p>
            <a:pPr indent="0" marL="0">
              <a:lnSpc>
                <a:spcPts val="5050"/>
              </a:lnSpc>
              <a:buNone/>
            </a:pPr>
            <a:r>
              <a:rPr lang="en-US" sz="4050" dirty="0">
                <a:solidFill>
                  <a:srgbClr val="F2E782"/>
                </a:solidFill>
                <a:latin typeface="Prata" pitchFamily="34" charset="0"/>
                <a:ea typeface="Prata" pitchFamily="34" charset="-122"/>
                <a:cs typeface="Prata" pitchFamily="34" charset="-120"/>
              </a:rPr>
              <a:t>Dampak Positif Pemanfaatan Teknologi Informasi</a:t>
            </a:r>
            <a:endParaRPr lang="en-US" sz="4050" dirty="0"/>
          </a:p>
        </p:txBody>
      </p:sp>
      <p:sp>
        <p:nvSpPr>
          <p:cNvPr id="4" name="Shape 1"/>
          <p:cNvSpPr/>
          <p:nvPr/>
        </p:nvSpPr>
        <p:spPr>
          <a:xfrm>
            <a:off x="6208633" y="2887385"/>
            <a:ext cx="464344" cy="464344"/>
          </a:xfrm>
          <a:prstGeom prst="roundRect">
            <a:avLst>
              <a:gd name="adj" fmla="val 6667"/>
            </a:avLst>
          </a:prstGeom>
          <a:solidFill>
            <a:srgbClr val="3A3B3C"/>
          </a:solidFill>
          <a:ln/>
        </p:spPr>
      </p:sp>
      <p:sp>
        <p:nvSpPr>
          <p:cNvPr id="5" name="Text 2"/>
          <p:cNvSpPr/>
          <p:nvPr/>
        </p:nvSpPr>
        <p:spPr>
          <a:xfrm>
            <a:off x="6387346" y="2964775"/>
            <a:ext cx="106799" cy="309563"/>
          </a:xfrm>
          <a:prstGeom prst="rect">
            <a:avLst/>
          </a:prstGeom>
          <a:noFill/>
          <a:ln/>
        </p:spPr>
        <p:txBody>
          <a:bodyPr wrap="none" lIns="0" tIns="0" rIns="0" bIns="0" rtlCol="0" anchor="t"/>
          <a:lstStyle/>
          <a:p>
            <a:pPr algn="ctr" indent="0" marL="0">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6" name="Text 3"/>
          <p:cNvSpPr/>
          <p:nvPr/>
        </p:nvSpPr>
        <p:spPr>
          <a:xfrm>
            <a:off x="6879312" y="2887385"/>
            <a:ext cx="2654975" cy="3224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Peningkatan Efisiensi</a:t>
            </a:r>
            <a:endParaRPr lang="en-US" sz="2000" dirty="0"/>
          </a:p>
        </p:txBody>
      </p:sp>
      <p:sp>
        <p:nvSpPr>
          <p:cNvPr id="7" name="Text 4"/>
          <p:cNvSpPr/>
          <p:nvPr/>
        </p:nvSpPr>
        <p:spPr>
          <a:xfrm>
            <a:off x="6879312" y="3333631"/>
            <a:ext cx="3075980" cy="990124"/>
          </a:xfrm>
          <a:prstGeom prst="rect">
            <a:avLst/>
          </a:prstGeom>
          <a:noFill/>
          <a:ln/>
        </p:spPr>
        <p:txBody>
          <a:bodyPr wrap="square" lIns="0" tIns="0" rIns="0" bIns="0" rtlCol="0" anchor="t"/>
          <a:lstStyle/>
          <a:p>
            <a:pPr indent="0" marL="0">
              <a:lnSpc>
                <a:spcPts val="2600"/>
              </a:lnSpc>
              <a:buNone/>
            </a:pPr>
            <a:r>
              <a:rPr lang="en-US" sz="1600" dirty="0">
                <a:solidFill>
                  <a:srgbClr val="CFCBBF"/>
                </a:solidFill>
                <a:latin typeface="Raleway" pitchFamily="34" charset="0"/>
                <a:ea typeface="Raleway" pitchFamily="34" charset="-122"/>
                <a:cs typeface="Raleway" pitchFamily="34" charset="-120"/>
              </a:rPr>
              <a:t>Proses administrasi dan komunikasi menjadi lebih cepat dan hemat biaya.</a:t>
            </a:r>
            <a:endParaRPr lang="en-US" sz="1600" dirty="0"/>
          </a:p>
        </p:txBody>
      </p:sp>
      <p:sp>
        <p:nvSpPr>
          <p:cNvPr id="8" name="Shape 5"/>
          <p:cNvSpPr/>
          <p:nvPr/>
        </p:nvSpPr>
        <p:spPr>
          <a:xfrm>
            <a:off x="10161627" y="2887385"/>
            <a:ext cx="464344" cy="464344"/>
          </a:xfrm>
          <a:prstGeom prst="roundRect">
            <a:avLst>
              <a:gd name="adj" fmla="val 6667"/>
            </a:avLst>
          </a:prstGeom>
          <a:solidFill>
            <a:srgbClr val="3A3B3C"/>
          </a:solidFill>
          <a:ln/>
        </p:spPr>
      </p:sp>
      <p:sp>
        <p:nvSpPr>
          <p:cNvPr id="9" name="Text 6"/>
          <p:cNvSpPr/>
          <p:nvPr/>
        </p:nvSpPr>
        <p:spPr>
          <a:xfrm>
            <a:off x="10298906" y="2964775"/>
            <a:ext cx="189786" cy="309563"/>
          </a:xfrm>
          <a:prstGeom prst="rect">
            <a:avLst/>
          </a:prstGeom>
          <a:noFill/>
          <a:ln/>
        </p:spPr>
        <p:txBody>
          <a:bodyPr wrap="none" lIns="0" tIns="0" rIns="0" bIns="0" rtlCol="0" anchor="t"/>
          <a:lstStyle/>
          <a:p>
            <a:pPr algn="ctr" indent="0" marL="0">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0" name="Text 7"/>
          <p:cNvSpPr/>
          <p:nvPr/>
        </p:nvSpPr>
        <p:spPr>
          <a:xfrm>
            <a:off x="10832306" y="2887385"/>
            <a:ext cx="3075980" cy="644843"/>
          </a:xfrm>
          <a:prstGeom prst="rect">
            <a:avLst/>
          </a:prstGeom>
          <a:noFill/>
          <a:ln/>
        </p:spPr>
        <p:txBody>
          <a:bodyPr wrap="squar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Kemudahan Akses Informasi</a:t>
            </a:r>
            <a:endParaRPr lang="en-US" sz="2000" dirty="0"/>
          </a:p>
        </p:txBody>
      </p:sp>
      <p:sp>
        <p:nvSpPr>
          <p:cNvPr id="11" name="Text 8"/>
          <p:cNvSpPr/>
          <p:nvPr/>
        </p:nvSpPr>
        <p:spPr>
          <a:xfrm>
            <a:off x="10832306" y="3656052"/>
            <a:ext cx="3075980" cy="990124"/>
          </a:xfrm>
          <a:prstGeom prst="rect">
            <a:avLst/>
          </a:prstGeom>
          <a:noFill/>
          <a:ln/>
        </p:spPr>
        <p:txBody>
          <a:bodyPr wrap="square" lIns="0" tIns="0" rIns="0" bIns="0" rtlCol="0" anchor="t"/>
          <a:lstStyle/>
          <a:p>
            <a:pPr indent="0" marL="0">
              <a:lnSpc>
                <a:spcPts val="2600"/>
              </a:lnSpc>
              <a:buNone/>
            </a:pPr>
            <a:r>
              <a:rPr lang="en-US" sz="1600" dirty="0">
                <a:solidFill>
                  <a:srgbClr val="CFCBBF"/>
                </a:solidFill>
                <a:latin typeface="Raleway" pitchFamily="34" charset="0"/>
                <a:ea typeface="Raleway" pitchFamily="34" charset="-122"/>
                <a:cs typeface="Raleway" pitchFamily="34" charset="-120"/>
              </a:rPr>
              <a:t>Anggota dapat mengakses informasi penting kapan saja dan di mana saja.</a:t>
            </a:r>
            <a:endParaRPr lang="en-US" sz="1600" dirty="0"/>
          </a:p>
        </p:txBody>
      </p:sp>
      <p:sp>
        <p:nvSpPr>
          <p:cNvPr id="12" name="Shape 9"/>
          <p:cNvSpPr/>
          <p:nvPr/>
        </p:nvSpPr>
        <p:spPr>
          <a:xfrm>
            <a:off x="6208633" y="5084683"/>
            <a:ext cx="464344" cy="464344"/>
          </a:xfrm>
          <a:prstGeom prst="roundRect">
            <a:avLst>
              <a:gd name="adj" fmla="val 6667"/>
            </a:avLst>
          </a:prstGeom>
          <a:solidFill>
            <a:srgbClr val="3A3B3C"/>
          </a:solidFill>
          <a:ln/>
        </p:spPr>
      </p:sp>
      <p:sp>
        <p:nvSpPr>
          <p:cNvPr id="13" name="Text 10"/>
          <p:cNvSpPr/>
          <p:nvPr/>
        </p:nvSpPr>
        <p:spPr>
          <a:xfrm>
            <a:off x="6344841" y="5162074"/>
            <a:ext cx="191929" cy="309563"/>
          </a:xfrm>
          <a:prstGeom prst="rect">
            <a:avLst/>
          </a:prstGeom>
          <a:noFill/>
          <a:ln/>
        </p:spPr>
        <p:txBody>
          <a:bodyPr wrap="none" lIns="0" tIns="0" rIns="0" bIns="0" rtlCol="0" anchor="t"/>
          <a:lstStyle/>
          <a:p>
            <a:pPr algn="ctr" indent="0" marL="0">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14" name="Text 11"/>
          <p:cNvSpPr/>
          <p:nvPr/>
        </p:nvSpPr>
        <p:spPr>
          <a:xfrm>
            <a:off x="6879312" y="5084683"/>
            <a:ext cx="2579727" cy="322421"/>
          </a:xfrm>
          <a:prstGeom prst="rect">
            <a:avLst/>
          </a:prstGeom>
          <a:noFill/>
          <a:ln/>
        </p:spPr>
        <p:txBody>
          <a:bodyPr wrap="non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Penguatan Jaringan</a:t>
            </a:r>
            <a:endParaRPr lang="en-US" sz="2000" dirty="0"/>
          </a:p>
        </p:txBody>
      </p:sp>
      <p:sp>
        <p:nvSpPr>
          <p:cNvPr id="15" name="Text 12"/>
          <p:cNvSpPr/>
          <p:nvPr/>
        </p:nvSpPr>
        <p:spPr>
          <a:xfrm>
            <a:off x="6879312" y="5530929"/>
            <a:ext cx="3075980" cy="1320165"/>
          </a:xfrm>
          <a:prstGeom prst="rect">
            <a:avLst/>
          </a:prstGeom>
          <a:noFill/>
          <a:ln/>
        </p:spPr>
        <p:txBody>
          <a:bodyPr wrap="square" lIns="0" tIns="0" rIns="0" bIns="0" rtlCol="0" anchor="t"/>
          <a:lstStyle/>
          <a:p>
            <a:pPr indent="0" marL="0">
              <a:lnSpc>
                <a:spcPts val="2600"/>
              </a:lnSpc>
              <a:buNone/>
            </a:pPr>
            <a:r>
              <a:rPr lang="en-US" sz="1600" dirty="0">
                <a:solidFill>
                  <a:srgbClr val="CFCBBF"/>
                </a:solidFill>
                <a:latin typeface="Raleway" pitchFamily="34" charset="0"/>
                <a:ea typeface="Raleway" pitchFamily="34" charset="-122"/>
                <a:cs typeface="Raleway" pitchFamily="34" charset="-120"/>
              </a:rPr>
              <a:t>Teknologi memungkinkan anggota dari berbagai wilayah untuk tetap terhubung dan bekerja sama secara efektif.</a:t>
            </a:r>
            <a:endParaRPr lang="en-US" sz="1600" dirty="0"/>
          </a:p>
        </p:txBody>
      </p:sp>
      <p:sp>
        <p:nvSpPr>
          <p:cNvPr id="16" name="Shape 13"/>
          <p:cNvSpPr/>
          <p:nvPr/>
        </p:nvSpPr>
        <p:spPr>
          <a:xfrm>
            <a:off x="10161627" y="5084683"/>
            <a:ext cx="464344" cy="464344"/>
          </a:xfrm>
          <a:prstGeom prst="roundRect">
            <a:avLst>
              <a:gd name="adj" fmla="val 6667"/>
            </a:avLst>
          </a:prstGeom>
          <a:solidFill>
            <a:srgbClr val="3A3B3C"/>
          </a:solidFill>
          <a:ln/>
        </p:spPr>
      </p:sp>
      <p:sp>
        <p:nvSpPr>
          <p:cNvPr id="17" name="Text 14"/>
          <p:cNvSpPr/>
          <p:nvPr/>
        </p:nvSpPr>
        <p:spPr>
          <a:xfrm>
            <a:off x="10303193" y="5162074"/>
            <a:ext cx="181094" cy="309563"/>
          </a:xfrm>
          <a:prstGeom prst="rect">
            <a:avLst/>
          </a:prstGeom>
          <a:noFill/>
          <a:ln/>
        </p:spPr>
        <p:txBody>
          <a:bodyPr wrap="none" lIns="0" tIns="0" rIns="0" bIns="0" rtlCol="0" anchor="t"/>
          <a:lstStyle/>
          <a:p>
            <a:pPr algn="ctr" indent="0" marL="0">
              <a:lnSpc>
                <a:spcPts val="2400"/>
              </a:lnSpc>
              <a:buNone/>
            </a:pPr>
            <a:r>
              <a:rPr lang="en-US" sz="2400" dirty="0">
                <a:solidFill>
                  <a:srgbClr val="CFCBBF"/>
                </a:solidFill>
                <a:latin typeface="Prata" pitchFamily="34" charset="0"/>
                <a:ea typeface="Prata" pitchFamily="34" charset="-122"/>
                <a:cs typeface="Prata" pitchFamily="34" charset="-120"/>
              </a:rPr>
              <a:t>4</a:t>
            </a:r>
            <a:endParaRPr lang="en-US" sz="2400" dirty="0"/>
          </a:p>
        </p:txBody>
      </p:sp>
      <p:sp>
        <p:nvSpPr>
          <p:cNvPr id="18" name="Text 15"/>
          <p:cNvSpPr/>
          <p:nvPr/>
        </p:nvSpPr>
        <p:spPr>
          <a:xfrm>
            <a:off x="10832306" y="5084683"/>
            <a:ext cx="3075980" cy="644843"/>
          </a:xfrm>
          <a:prstGeom prst="rect">
            <a:avLst/>
          </a:prstGeom>
          <a:noFill/>
          <a:ln/>
        </p:spPr>
        <p:txBody>
          <a:bodyPr wrap="square" lIns="0" tIns="0" rIns="0" bIns="0" rtlCol="0" anchor="t"/>
          <a:lstStyle/>
          <a:p>
            <a:pPr indent="0" marL="0">
              <a:lnSpc>
                <a:spcPts val="2500"/>
              </a:lnSpc>
              <a:buNone/>
            </a:pPr>
            <a:r>
              <a:rPr lang="en-US" sz="2000" dirty="0">
                <a:solidFill>
                  <a:srgbClr val="CFCBBF"/>
                </a:solidFill>
                <a:latin typeface="Prata" pitchFamily="34" charset="0"/>
                <a:ea typeface="Prata" pitchFamily="34" charset="-122"/>
                <a:cs typeface="Prata" pitchFamily="34" charset="-120"/>
              </a:rPr>
              <a:t>Transparansi dan Akuntabilitas</a:t>
            </a:r>
            <a:endParaRPr lang="en-US" sz="2000" dirty="0"/>
          </a:p>
        </p:txBody>
      </p:sp>
      <p:sp>
        <p:nvSpPr>
          <p:cNvPr id="19" name="Text 16"/>
          <p:cNvSpPr/>
          <p:nvPr/>
        </p:nvSpPr>
        <p:spPr>
          <a:xfrm>
            <a:off x="10832306" y="5853351"/>
            <a:ext cx="3075980" cy="1320165"/>
          </a:xfrm>
          <a:prstGeom prst="rect">
            <a:avLst/>
          </a:prstGeom>
          <a:noFill/>
          <a:ln/>
        </p:spPr>
        <p:txBody>
          <a:bodyPr wrap="square" lIns="0" tIns="0" rIns="0" bIns="0" rtlCol="0" anchor="t"/>
          <a:lstStyle/>
          <a:p>
            <a:pPr indent="0" marL="0">
              <a:lnSpc>
                <a:spcPts val="2600"/>
              </a:lnSpc>
              <a:buNone/>
            </a:pPr>
            <a:r>
              <a:rPr lang="en-US" sz="1600" dirty="0">
                <a:solidFill>
                  <a:srgbClr val="CFCBBF"/>
                </a:solidFill>
                <a:latin typeface="Raleway" pitchFamily="34" charset="0"/>
                <a:ea typeface="Raleway" pitchFamily="34" charset="-122"/>
                <a:cs typeface="Raleway" pitchFamily="34" charset="-120"/>
              </a:rPr>
              <a:t>Sistem digital mendukung pelaporan yang lebih transparan dan dapat diakses oleh semua pihak terkait.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8413" y="655201"/>
            <a:ext cx="11861840" cy="569952"/>
          </a:xfrm>
          <a:prstGeom prst="rect">
            <a:avLst/>
          </a:prstGeom>
          <a:noFill/>
          <a:ln/>
        </p:spPr>
        <p:txBody>
          <a:bodyPr wrap="none" lIns="0" tIns="0" rIns="0" bIns="0" rtlCol="0" anchor="t"/>
          <a:lstStyle/>
          <a:p>
            <a:pPr indent="0" marL="0">
              <a:lnSpc>
                <a:spcPts val="4450"/>
              </a:lnSpc>
              <a:buNone/>
            </a:pPr>
            <a:r>
              <a:rPr lang="en-US" sz="3550" dirty="0">
                <a:solidFill>
                  <a:srgbClr val="F2E782"/>
                </a:solidFill>
                <a:latin typeface="Prata" pitchFamily="34" charset="0"/>
                <a:ea typeface="Prata" pitchFamily="34" charset="-122"/>
                <a:cs typeface="Prata" pitchFamily="34" charset="-120"/>
              </a:rPr>
              <a:t>Strategi Optimalisasi Penggunaan Teknologi Informasi</a:t>
            </a:r>
            <a:endParaRPr lang="en-US" sz="3550" dirty="0"/>
          </a:p>
        </p:txBody>
      </p:sp>
      <p:sp>
        <p:nvSpPr>
          <p:cNvPr id="3" name="Shape 1"/>
          <p:cNvSpPr/>
          <p:nvPr/>
        </p:nvSpPr>
        <p:spPr>
          <a:xfrm>
            <a:off x="900589" y="1589961"/>
            <a:ext cx="22860" cy="5984438"/>
          </a:xfrm>
          <a:prstGeom prst="roundRect">
            <a:avLst>
              <a:gd name="adj" fmla="val 119699"/>
            </a:avLst>
          </a:prstGeom>
          <a:solidFill>
            <a:srgbClr val="535455"/>
          </a:solidFill>
          <a:ln/>
        </p:spPr>
      </p:sp>
      <p:sp>
        <p:nvSpPr>
          <p:cNvPr id="4" name="Shape 2"/>
          <p:cNvSpPr/>
          <p:nvPr/>
        </p:nvSpPr>
        <p:spPr>
          <a:xfrm>
            <a:off x="1094363" y="1988820"/>
            <a:ext cx="638413" cy="22860"/>
          </a:xfrm>
          <a:prstGeom prst="roundRect">
            <a:avLst>
              <a:gd name="adj" fmla="val 119699"/>
            </a:avLst>
          </a:prstGeom>
          <a:solidFill>
            <a:srgbClr val="535455"/>
          </a:solidFill>
          <a:ln/>
        </p:spPr>
      </p:sp>
      <p:sp>
        <p:nvSpPr>
          <p:cNvPr id="5" name="Shape 3"/>
          <p:cNvSpPr/>
          <p:nvPr/>
        </p:nvSpPr>
        <p:spPr>
          <a:xfrm>
            <a:off x="706815" y="1795105"/>
            <a:ext cx="410408" cy="410408"/>
          </a:xfrm>
          <a:prstGeom prst="roundRect">
            <a:avLst>
              <a:gd name="adj" fmla="val 6667"/>
            </a:avLst>
          </a:prstGeom>
          <a:solidFill>
            <a:srgbClr val="3A3B3C"/>
          </a:solidFill>
          <a:ln/>
        </p:spPr>
      </p:sp>
      <p:sp>
        <p:nvSpPr>
          <p:cNvPr id="6" name="Text 4"/>
          <p:cNvSpPr/>
          <p:nvPr/>
        </p:nvSpPr>
        <p:spPr>
          <a:xfrm>
            <a:off x="864810" y="1863447"/>
            <a:ext cx="94417" cy="273606"/>
          </a:xfrm>
          <a:prstGeom prst="rect">
            <a:avLst/>
          </a:prstGeom>
          <a:noFill/>
          <a:ln/>
        </p:spPr>
        <p:txBody>
          <a:bodyPr wrap="none" lIns="0" tIns="0" rIns="0" bIns="0" rtlCol="0" anchor="t"/>
          <a:lstStyle/>
          <a:p>
            <a:pPr algn="ctr" indent="0" marL="0">
              <a:lnSpc>
                <a:spcPts val="2150"/>
              </a:lnSpc>
              <a:buNone/>
            </a:pPr>
            <a:r>
              <a:rPr lang="en-US" sz="2150" dirty="0">
                <a:solidFill>
                  <a:srgbClr val="CFCBBF"/>
                </a:solidFill>
                <a:latin typeface="Prata" pitchFamily="34" charset="0"/>
                <a:ea typeface="Prata" pitchFamily="34" charset="-122"/>
                <a:cs typeface="Prata" pitchFamily="34" charset="-120"/>
              </a:rPr>
              <a:t>1</a:t>
            </a:r>
            <a:endParaRPr lang="en-US" sz="2150" dirty="0"/>
          </a:p>
        </p:txBody>
      </p:sp>
      <p:sp>
        <p:nvSpPr>
          <p:cNvPr id="7" name="Text 5"/>
          <p:cNvSpPr/>
          <p:nvPr/>
        </p:nvSpPr>
        <p:spPr>
          <a:xfrm>
            <a:off x="1915239" y="1772364"/>
            <a:ext cx="3017520" cy="284917"/>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Peningkatan Literasi Digital</a:t>
            </a:r>
            <a:endParaRPr lang="en-US" sz="1750" dirty="0"/>
          </a:p>
        </p:txBody>
      </p:sp>
      <p:sp>
        <p:nvSpPr>
          <p:cNvPr id="8" name="Text 6"/>
          <p:cNvSpPr/>
          <p:nvPr/>
        </p:nvSpPr>
        <p:spPr>
          <a:xfrm>
            <a:off x="1915239" y="2166699"/>
            <a:ext cx="12076748" cy="291822"/>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Mengadakan pelatihan rutin bagi anggota untuk meningkatkan keterampilan dalam menggunakan teknologi.</a:t>
            </a:r>
            <a:endParaRPr lang="en-US" sz="1400" dirty="0"/>
          </a:p>
        </p:txBody>
      </p:sp>
      <p:sp>
        <p:nvSpPr>
          <p:cNvPr id="9" name="Shape 7"/>
          <p:cNvSpPr/>
          <p:nvPr/>
        </p:nvSpPr>
        <p:spPr>
          <a:xfrm>
            <a:off x="1094363" y="3222188"/>
            <a:ext cx="638413" cy="22860"/>
          </a:xfrm>
          <a:prstGeom prst="roundRect">
            <a:avLst>
              <a:gd name="adj" fmla="val 119699"/>
            </a:avLst>
          </a:prstGeom>
          <a:solidFill>
            <a:srgbClr val="535455"/>
          </a:solidFill>
          <a:ln/>
        </p:spPr>
      </p:sp>
      <p:sp>
        <p:nvSpPr>
          <p:cNvPr id="10" name="Shape 8"/>
          <p:cNvSpPr/>
          <p:nvPr/>
        </p:nvSpPr>
        <p:spPr>
          <a:xfrm>
            <a:off x="706815" y="3028474"/>
            <a:ext cx="410408" cy="410408"/>
          </a:xfrm>
          <a:prstGeom prst="roundRect">
            <a:avLst>
              <a:gd name="adj" fmla="val 6667"/>
            </a:avLst>
          </a:prstGeom>
          <a:solidFill>
            <a:srgbClr val="3A3B3C"/>
          </a:solidFill>
          <a:ln/>
        </p:spPr>
      </p:sp>
      <p:sp>
        <p:nvSpPr>
          <p:cNvPr id="11" name="Text 9"/>
          <p:cNvSpPr/>
          <p:nvPr/>
        </p:nvSpPr>
        <p:spPr>
          <a:xfrm>
            <a:off x="828139" y="3096816"/>
            <a:ext cx="167759" cy="273606"/>
          </a:xfrm>
          <a:prstGeom prst="rect">
            <a:avLst/>
          </a:prstGeom>
          <a:noFill/>
          <a:ln/>
        </p:spPr>
        <p:txBody>
          <a:bodyPr wrap="none" lIns="0" tIns="0" rIns="0" bIns="0" rtlCol="0" anchor="t"/>
          <a:lstStyle/>
          <a:p>
            <a:pPr algn="ctr" indent="0" marL="0">
              <a:lnSpc>
                <a:spcPts val="2150"/>
              </a:lnSpc>
              <a:buNone/>
            </a:pPr>
            <a:r>
              <a:rPr lang="en-US" sz="2150" dirty="0">
                <a:solidFill>
                  <a:srgbClr val="CFCBBF"/>
                </a:solidFill>
                <a:latin typeface="Prata" pitchFamily="34" charset="0"/>
                <a:ea typeface="Prata" pitchFamily="34" charset="-122"/>
                <a:cs typeface="Prata" pitchFamily="34" charset="-120"/>
              </a:rPr>
              <a:t>2</a:t>
            </a:r>
            <a:endParaRPr lang="en-US" sz="2150" dirty="0"/>
          </a:p>
        </p:txBody>
      </p:sp>
      <p:sp>
        <p:nvSpPr>
          <p:cNvPr id="12" name="Text 10"/>
          <p:cNvSpPr/>
          <p:nvPr/>
        </p:nvSpPr>
        <p:spPr>
          <a:xfrm>
            <a:off x="1915239" y="3005733"/>
            <a:ext cx="2648783" cy="284917"/>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Penguatan Infrastruktur</a:t>
            </a:r>
            <a:endParaRPr lang="en-US" sz="1750" dirty="0"/>
          </a:p>
        </p:txBody>
      </p:sp>
      <p:sp>
        <p:nvSpPr>
          <p:cNvPr id="13" name="Text 11"/>
          <p:cNvSpPr/>
          <p:nvPr/>
        </p:nvSpPr>
        <p:spPr>
          <a:xfrm>
            <a:off x="1915239" y="3400068"/>
            <a:ext cx="12076748" cy="291822"/>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Mengupayakan pengadaan perangkat keras dan akses internet yang memadai, terutama di cabang-cabang terpencil.</a:t>
            </a:r>
            <a:endParaRPr lang="en-US" sz="1400" dirty="0"/>
          </a:p>
        </p:txBody>
      </p:sp>
      <p:sp>
        <p:nvSpPr>
          <p:cNvPr id="14" name="Shape 12"/>
          <p:cNvSpPr/>
          <p:nvPr/>
        </p:nvSpPr>
        <p:spPr>
          <a:xfrm>
            <a:off x="1094363" y="4455557"/>
            <a:ext cx="638413" cy="22860"/>
          </a:xfrm>
          <a:prstGeom prst="roundRect">
            <a:avLst>
              <a:gd name="adj" fmla="val 119699"/>
            </a:avLst>
          </a:prstGeom>
          <a:solidFill>
            <a:srgbClr val="535455"/>
          </a:solidFill>
          <a:ln/>
        </p:spPr>
      </p:sp>
      <p:sp>
        <p:nvSpPr>
          <p:cNvPr id="15" name="Shape 13"/>
          <p:cNvSpPr/>
          <p:nvPr/>
        </p:nvSpPr>
        <p:spPr>
          <a:xfrm>
            <a:off x="706815" y="4261842"/>
            <a:ext cx="410408" cy="410408"/>
          </a:xfrm>
          <a:prstGeom prst="roundRect">
            <a:avLst>
              <a:gd name="adj" fmla="val 6667"/>
            </a:avLst>
          </a:prstGeom>
          <a:solidFill>
            <a:srgbClr val="3A3B3C"/>
          </a:solidFill>
          <a:ln/>
        </p:spPr>
      </p:sp>
      <p:sp>
        <p:nvSpPr>
          <p:cNvPr id="16" name="Text 14"/>
          <p:cNvSpPr/>
          <p:nvPr/>
        </p:nvSpPr>
        <p:spPr>
          <a:xfrm>
            <a:off x="827187" y="4330184"/>
            <a:ext cx="169664" cy="273606"/>
          </a:xfrm>
          <a:prstGeom prst="rect">
            <a:avLst/>
          </a:prstGeom>
          <a:noFill/>
          <a:ln/>
        </p:spPr>
        <p:txBody>
          <a:bodyPr wrap="none" lIns="0" tIns="0" rIns="0" bIns="0" rtlCol="0" anchor="t"/>
          <a:lstStyle/>
          <a:p>
            <a:pPr algn="ctr" indent="0" marL="0">
              <a:lnSpc>
                <a:spcPts val="2150"/>
              </a:lnSpc>
              <a:buNone/>
            </a:pPr>
            <a:r>
              <a:rPr lang="en-US" sz="2150" dirty="0">
                <a:solidFill>
                  <a:srgbClr val="CFCBBF"/>
                </a:solidFill>
                <a:latin typeface="Prata" pitchFamily="34" charset="0"/>
                <a:ea typeface="Prata" pitchFamily="34" charset="-122"/>
                <a:cs typeface="Prata" pitchFamily="34" charset="-120"/>
              </a:rPr>
              <a:t>3</a:t>
            </a:r>
            <a:endParaRPr lang="en-US" sz="2150" dirty="0"/>
          </a:p>
        </p:txBody>
      </p:sp>
      <p:sp>
        <p:nvSpPr>
          <p:cNvPr id="17" name="Text 15"/>
          <p:cNvSpPr/>
          <p:nvPr/>
        </p:nvSpPr>
        <p:spPr>
          <a:xfrm>
            <a:off x="1915239" y="4239101"/>
            <a:ext cx="3855601" cy="284917"/>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Pengembangan Sistem Terintegrasi</a:t>
            </a:r>
            <a:endParaRPr lang="en-US" sz="1750" dirty="0"/>
          </a:p>
        </p:txBody>
      </p:sp>
      <p:sp>
        <p:nvSpPr>
          <p:cNvPr id="18" name="Text 16"/>
          <p:cNvSpPr/>
          <p:nvPr/>
        </p:nvSpPr>
        <p:spPr>
          <a:xfrm>
            <a:off x="1915239" y="4633436"/>
            <a:ext cx="12076748" cy="291822"/>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Membangun platform digital yang terpusat untuk administrasi, komunikasi, dan pelaporan.</a:t>
            </a:r>
            <a:endParaRPr lang="en-US" sz="1400" dirty="0"/>
          </a:p>
        </p:txBody>
      </p:sp>
      <p:sp>
        <p:nvSpPr>
          <p:cNvPr id="19" name="Shape 17"/>
          <p:cNvSpPr/>
          <p:nvPr/>
        </p:nvSpPr>
        <p:spPr>
          <a:xfrm>
            <a:off x="1094363" y="5688925"/>
            <a:ext cx="638413" cy="22860"/>
          </a:xfrm>
          <a:prstGeom prst="roundRect">
            <a:avLst>
              <a:gd name="adj" fmla="val 119699"/>
            </a:avLst>
          </a:prstGeom>
          <a:solidFill>
            <a:srgbClr val="535455"/>
          </a:solidFill>
          <a:ln/>
        </p:spPr>
      </p:sp>
      <p:sp>
        <p:nvSpPr>
          <p:cNvPr id="20" name="Shape 18"/>
          <p:cNvSpPr/>
          <p:nvPr/>
        </p:nvSpPr>
        <p:spPr>
          <a:xfrm>
            <a:off x="706815" y="5495211"/>
            <a:ext cx="410408" cy="410408"/>
          </a:xfrm>
          <a:prstGeom prst="roundRect">
            <a:avLst>
              <a:gd name="adj" fmla="val 6667"/>
            </a:avLst>
          </a:prstGeom>
          <a:solidFill>
            <a:srgbClr val="3A3B3C"/>
          </a:solidFill>
          <a:ln/>
        </p:spPr>
      </p:sp>
      <p:sp>
        <p:nvSpPr>
          <p:cNvPr id="21" name="Text 19"/>
          <p:cNvSpPr/>
          <p:nvPr/>
        </p:nvSpPr>
        <p:spPr>
          <a:xfrm>
            <a:off x="831949" y="5563553"/>
            <a:ext cx="160020" cy="273606"/>
          </a:xfrm>
          <a:prstGeom prst="rect">
            <a:avLst/>
          </a:prstGeom>
          <a:noFill/>
          <a:ln/>
        </p:spPr>
        <p:txBody>
          <a:bodyPr wrap="none" lIns="0" tIns="0" rIns="0" bIns="0" rtlCol="0" anchor="t"/>
          <a:lstStyle/>
          <a:p>
            <a:pPr algn="ctr" indent="0" marL="0">
              <a:lnSpc>
                <a:spcPts val="2150"/>
              </a:lnSpc>
              <a:buNone/>
            </a:pPr>
            <a:r>
              <a:rPr lang="en-US" sz="2150" dirty="0">
                <a:solidFill>
                  <a:srgbClr val="CFCBBF"/>
                </a:solidFill>
                <a:latin typeface="Prata" pitchFamily="34" charset="0"/>
                <a:ea typeface="Prata" pitchFamily="34" charset="-122"/>
                <a:cs typeface="Prata" pitchFamily="34" charset="-120"/>
              </a:rPr>
              <a:t>4</a:t>
            </a:r>
            <a:endParaRPr lang="en-US" sz="2150" dirty="0"/>
          </a:p>
        </p:txBody>
      </p:sp>
      <p:sp>
        <p:nvSpPr>
          <p:cNvPr id="22" name="Text 20"/>
          <p:cNvSpPr/>
          <p:nvPr/>
        </p:nvSpPr>
        <p:spPr>
          <a:xfrm>
            <a:off x="1915239" y="5472470"/>
            <a:ext cx="2315647" cy="284917"/>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Strategi Media Sosial</a:t>
            </a:r>
            <a:endParaRPr lang="en-US" sz="1750" dirty="0"/>
          </a:p>
        </p:txBody>
      </p:sp>
      <p:sp>
        <p:nvSpPr>
          <p:cNvPr id="23" name="Text 21"/>
          <p:cNvSpPr/>
          <p:nvPr/>
        </p:nvSpPr>
        <p:spPr>
          <a:xfrm>
            <a:off x="1915239" y="5866805"/>
            <a:ext cx="12076748" cy="291822"/>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Mengembangkan strategi konten yang terintegrasi dan konsisten untuk meningkatkan visibilitas dan daya tarik kampanye KOPRI.</a:t>
            </a:r>
            <a:endParaRPr lang="en-US" sz="1400" dirty="0"/>
          </a:p>
        </p:txBody>
      </p:sp>
      <p:sp>
        <p:nvSpPr>
          <p:cNvPr id="24" name="Shape 22"/>
          <p:cNvSpPr/>
          <p:nvPr/>
        </p:nvSpPr>
        <p:spPr>
          <a:xfrm>
            <a:off x="1094363" y="6922294"/>
            <a:ext cx="638413" cy="22860"/>
          </a:xfrm>
          <a:prstGeom prst="roundRect">
            <a:avLst>
              <a:gd name="adj" fmla="val 119699"/>
            </a:avLst>
          </a:prstGeom>
          <a:solidFill>
            <a:srgbClr val="535455"/>
          </a:solidFill>
          <a:ln/>
        </p:spPr>
      </p:sp>
      <p:sp>
        <p:nvSpPr>
          <p:cNvPr id="25" name="Shape 23"/>
          <p:cNvSpPr/>
          <p:nvPr/>
        </p:nvSpPr>
        <p:spPr>
          <a:xfrm>
            <a:off x="706815" y="6728579"/>
            <a:ext cx="410408" cy="410408"/>
          </a:xfrm>
          <a:prstGeom prst="roundRect">
            <a:avLst>
              <a:gd name="adj" fmla="val 6667"/>
            </a:avLst>
          </a:prstGeom>
          <a:solidFill>
            <a:srgbClr val="3A3B3C"/>
          </a:solidFill>
          <a:ln/>
        </p:spPr>
      </p:sp>
      <p:sp>
        <p:nvSpPr>
          <p:cNvPr id="26" name="Text 24"/>
          <p:cNvSpPr/>
          <p:nvPr/>
        </p:nvSpPr>
        <p:spPr>
          <a:xfrm>
            <a:off x="829092" y="6796921"/>
            <a:ext cx="165735" cy="273606"/>
          </a:xfrm>
          <a:prstGeom prst="rect">
            <a:avLst/>
          </a:prstGeom>
          <a:noFill/>
          <a:ln/>
        </p:spPr>
        <p:txBody>
          <a:bodyPr wrap="none" lIns="0" tIns="0" rIns="0" bIns="0" rtlCol="0" anchor="t"/>
          <a:lstStyle/>
          <a:p>
            <a:pPr algn="ctr" indent="0" marL="0">
              <a:lnSpc>
                <a:spcPts val="2150"/>
              </a:lnSpc>
              <a:buNone/>
            </a:pPr>
            <a:r>
              <a:rPr lang="en-US" sz="2150" dirty="0">
                <a:solidFill>
                  <a:srgbClr val="CFCBBF"/>
                </a:solidFill>
                <a:latin typeface="Prata" pitchFamily="34" charset="0"/>
                <a:ea typeface="Prata" pitchFamily="34" charset="-122"/>
                <a:cs typeface="Prata" pitchFamily="34" charset="-120"/>
              </a:rPr>
              <a:t>5</a:t>
            </a:r>
            <a:endParaRPr lang="en-US" sz="2150" dirty="0"/>
          </a:p>
        </p:txBody>
      </p:sp>
      <p:sp>
        <p:nvSpPr>
          <p:cNvPr id="27" name="Text 25"/>
          <p:cNvSpPr/>
          <p:nvPr/>
        </p:nvSpPr>
        <p:spPr>
          <a:xfrm>
            <a:off x="1915239" y="6705838"/>
            <a:ext cx="3336965" cy="284917"/>
          </a:xfrm>
          <a:prstGeom prst="rect">
            <a:avLst/>
          </a:prstGeom>
          <a:noFill/>
          <a:ln/>
        </p:spPr>
        <p:txBody>
          <a:bodyPr wrap="none" lIns="0" tIns="0" rIns="0" bIns="0" rtlCol="0" anchor="t"/>
          <a:lstStyle/>
          <a:p>
            <a:pPr algn="l" indent="0" marL="0">
              <a:lnSpc>
                <a:spcPts val="2200"/>
              </a:lnSpc>
              <a:buNone/>
            </a:pPr>
            <a:r>
              <a:rPr lang="en-US" sz="1750" dirty="0">
                <a:solidFill>
                  <a:srgbClr val="CFCBBF"/>
                </a:solidFill>
                <a:latin typeface="Prata" pitchFamily="34" charset="0"/>
                <a:ea typeface="Prata" pitchFamily="34" charset="-122"/>
                <a:cs typeface="Prata" pitchFamily="34" charset="-120"/>
              </a:rPr>
              <a:t>Edukasi tentang Pentingnya TI</a:t>
            </a:r>
            <a:endParaRPr lang="en-US" sz="1750" dirty="0"/>
          </a:p>
        </p:txBody>
      </p:sp>
      <p:sp>
        <p:nvSpPr>
          <p:cNvPr id="28" name="Text 26"/>
          <p:cNvSpPr/>
          <p:nvPr/>
        </p:nvSpPr>
        <p:spPr>
          <a:xfrm>
            <a:off x="1915239" y="7100173"/>
            <a:ext cx="12076748" cy="291822"/>
          </a:xfrm>
          <a:prstGeom prst="rect">
            <a:avLst/>
          </a:prstGeom>
          <a:noFill/>
          <a:ln/>
        </p:spPr>
        <p:txBody>
          <a:bodyPr wrap="none" lIns="0" tIns="0" rIns="0" bIns="0" rtlCol="0" anchor="t"/>
          <a:lstStyle/>
          <a:p>
            <a:pPr algn="l" indent="0" marL="0">
              <a:lnSpc>
                <a:spcPts val="2250"/>
              </a:lnSpc>
              <a:buNone/>
            </a:pPr>
            <a:r>
              <a:rPr lang="en-US" sz="1400" dirty="0">
                <a:solidFill>
                  <a:srgbClr val="CFCBBF"/>
                </a:solidFill>
                <a:latin typeface="Raleway" pitchFamily="34" charset="0"/>
                <a:ea typeface="Raleway" pitchFamily="34" charset="-122"/>
                <a:cs typeface="Raleway" pitchFamily="34" charset="-120"/>
              </a:rPr>
              <a:t>Meningkatkan pemahaman anggota tentang manfaat teknologi informasi dalam mendukung visi dan misi organisasi.</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83073"/>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Kesimpulan</a:t>
            </a:r>
            <a:endParaRPr lang="en-US" sz="4450" dirty="0"/>
          </a:p>
        </p:txBody>
      </p:sp>
      <p:sp>
        <p:nvSpPr>
          <p:cNvPr id="4" name="Text 1"/>
          <p:cNvSpPr/>
          <p:nvPr/>
        </p:nvSpPr>
        <p:spPr>
          <a:xfrm>
            <a:off x="6280190" y="373201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Teknologi informasi memiliki peran strategis dalam pengelolaan organisasi KOPRI. Namun, implementasinya masih menghadapi kendala seperti keterbatasan infrastruktur, literasi digital, dan adaptasi sistem baru. Strategi optimalisasi pemanfaatan TI perlu diterapkan untuk mendukung pengelolaan organisasi yang lebih efektif.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1547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Saran</a:t>
            </a:r>
            <a:endParaRPr lang="en-US" sz="4450" dirty="0"/>
          </a:p>
        </p:txBody>
      </p:sp>
      <p:sp>
        <p:nvSpPr>
          <p:cNvPr id="3" name="Shape 1"/>
          <p:cNvSpPr/>
          <p:nvPr/>
        </p:nvSpPr>
        <p:spPr>
          <a:xfrm>
            <a:off x="793790" y="2077879"/>
            <a:ext cx="2173724" cy="1306949"/>
          </a:xfrm>
          <a:prstGeom prst="roundRect">
            <a:avLst>
              <a:gd name="adj" fmla="val 2603"/>
            </a:avLst>
          </a:prstGeom>
          <a:solidFill>
            <a:srgbClr val="3A3B3C"/>
          </a:solidFill>
          <a:ln/>
        </p:spPr>
      </p:sp>
      <p:sp>
        <p:nvSpPr>
          <p:cNvPr id="4" name="Text 2"/>
          <p:cNvSpPr/>
          <p:nvPr/>
        </p:nvSpPr>
        <p:spPr>
          <a:xfrm>
            <a:off x="1020604" y="2504599"/>
            <a:ext cx="97869"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1</a:t>
            </a:r>
            <a:endParaRPr lang="en-US" sz="2200" dirty="0"/>
          </a:p>
        </p:txBody>
      </p:sp>
      <p:sp>
        <p:nvSpPr>
          <p:cNvPr id="5" name="Text 3"/>
          <p:cNvSpPr/>
          <p:nvPr/>
        </p:nvSpPr>
        <p:spPr>
          <a:xfrm>
            <a:off x="3194328" y="23046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Pelatihan Teknologi</a:t>
            </a:r>
            <a:endParaRPr lang="en-US" sz="2200" dirty="0"/>
          </a:p>
        </p:txBody>
      </p:sp>
      <p:sp>
        <p:nvSpPr>
          <p:cNvPr id="6" name="Text 4"/>
          <p:cNvSpPr/>
          <p:nvPr/>
        </p:nvSpPr>
        <p:spPr>
          <a:xfrm>
            <a:off x="3194328" y="2795111"/>
            <a:ext cx="9316998" cy="362903"/>
          </a:xfrm>
          <a:prstGeom prst="rect">
            <a:avLst/>
          </a:prstGeom>
          <a:noFill/>
          <a:ln/>
        </p:spPr>
        <p:txBody>
          <a:bodyPr wrap="non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KOPRI perlu memperluas pelatihan teknologi bagi anggotanya agar literasi digital merata.</a:t>
            </a:r>
            <a:endParaRPr lang="en-US" sz="1750" dirty="0"/>
          </a:p>
        </p:txBody>
      </p:sp>
      <p:sp>
        <p:nvSpPr>
          <p:cNvPr id="7" name="Shape 5"/>
          <p:cNvSpPr/>
          <p:nvPr/>
        </p:nvSpPr>
        <p:spPr>
          <a:xfrm>
            <a:off x="3080861" y="3369588"/>
            <a:ext cx="10642402" cy="15240"/>
          </a:xfrm>
          <a:prstGeom prst="roundRect">
            <a:avLst>
              <a:gd name="adj" fmla="val 223256"/>
            </a:avLst>
          </a:prstGeom>
          <a:solidFill>
            <a:srgbClr val="535455"/>
          </a:solidFill>
          <a:ln/>
        </p:spPr>
      </p:sp>
      <p:sp>
        <p:nvSpPr>
          <p:cNvPr id="8" name="Shape 6"/>
          <p:cNvSpPr/>
          <p:nvPr/>
        </p:nvSpPr>
        <p:spPr>
          <a:xfrm>
            <a:off x="793790" y="3498175"/>
            <a:ext cx="4347567" cy="1669852"/>
          </a:xfrm>
          <a:prstGeom prst="roundRect">
            <a:avLst>
              <a:gd name="adj" fmla="val 2038"/>
            </a:avLst>
          </a:prstGeom>
          <a:solidFill>
            <a:srgbClr val="3A3B3C"/>
          </a:solidFill>
          <a:ln/>
        </p:spPr>
      </p:sp>
      <p:sp>
        <p:nvSpPr>
          <p:cNvPr id="9" name="Text 7"/>
          <p:cNvSpPr/>
          <p:nvPr/>
        </p:nvSpPr>
        <p:spPr>
          <a:xfrm>
            <a:off x="1020604" y="4106347"/>
            <a:ext cx="173712"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2</a:t>
            </a:r>
            <a:endParaRPr lang="en-US" sz="2200" dirty="0"/>
          </a:p>
        </p:txBody>
      </p:sp>
      <p:sp>
        <p:nvSpPr>
          <p:cNvPr id="10" name="Text 8"/>
          <p:cNvSpPr/>
          <p:nvPr/>
        </p:nvSpPr>
        <p:spPr>
          <a:xfrm>
            <a:off x="5368171" y="372498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Infrastruktur TI</a:t>
            </a:r>
            <a:endParaRPr lang="en-US" sz="2200" dirty="0"/>
          </a:p>
        </p:txBody>
      </p:sp>
      <p:sp>
        <p:nvSpPr>
          <p:cNvPr id="11" name="Text 9"/>
          <p:cNvSpPr/>
          <p:nvPr/>
        </p:nvSpPr>
        <p:spPr>
          <a:xfrm>
            <a:off x="5368171" y="4215408"/>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Diperlukan upaya kolaboratif antara pengurus pusat dan cabang dalam pengadaan infrastruktur TI.</a:t>
            </a:r>
            <a:endParaRPr lang="en-US" sz="1750" dirty="0"/>
          </a:p>
        </p:txBody>
      </p:sp>
      <p:sp>
        <p:nvSpPr>
          <p:cNvPr id="12" name="Shape 10"/>
          <p:cNvSpPr/>
          <p:nvPr/>
        </p:nvSpPr>
        <p:spPr>
          <a:xfrm>
            <a:off x="5254704" y="5152787"/>
            <a:ext cx="8468558" cy="15240"/>
          </a:xfrm>
          <a:prstGeom prst="roundRect">
            <a:avLst>
              <a:gd name="adj" fmla="val 223256"/>
            </a:avLst>
          </a:prstGeom>
          <a:solidFill>
            <a:srgbClr val="535455"/>
          </a:solidFill>
          <a:ln/>
        </p:spPr>
      </p:sp>
      <p:sp>
        <p:nvSpPr>
          <p:cNvPr id="13" name="Shape 11"/>
          <p:cNvSpPr/>
          <p:nvPr/>
        </p:nvSpPr>
        <p:spPr>
          <a:xfrm>
            <a:off x="793790" y="5281374"/>
            <a:ext cx="6521410" cy="2032754"/>
          </a:xfrm>
          <a:prstGeom prst="roundRect">
            <a:avLst>
              <a:gd name="adj" fmla="val 1674"/>
            </a:avLst>
          </a:prstGeom>
          <a:solidFill>
            <a:srgbClr val="3A3B3C"/>
          </a:solidFill>
          <a:ln/>
        </p:spPr>
      </p:sp>
      <p:sp>
        <p:nvSpPr>
          <p:cNvPr id="14" name="Text 12"/>
          <p:cNvSpPr/>
          <p:nvPr/>
        </p:nvSpPr>
        <p:spPr>
          <a:xfrm>
            <a:off x="1020604" y="6070997"/>
            <a:ext cx="175736" cy="453509"/>
          </a:xfrm>
          <a:prstGeom prst="rect">
            <a:avLst/>
          </a:prstGeom>
          <a:noFill/>
          <a:ln/>
        </p:spPr>
        <p:txBody>
          <a:bodyPr wrap="none" lIns="0" tIns="0" rIns="0" bIns="0" rtlCol="0" anchor="t"/>
          <a:lstStyle/>
          <a:p>
            <a:pPr algn="ctr" indent="0" marL="0">
              <a:lnSpc>
                <a:spcPts val="3550"/>
              </a:lnSpc>
              <a:buNone/>
            </a:pPr>
            <a:r>
              <a:rPr lang="en-US" sz="2200" dirty="0">
                <a:solidFill>
                  <a:srgbClr val="CFCBBF"/>
                </a:solidFill>
                <a:latin typeface="Prata" pitchFamily="34" charset="0"/>
                <a:ea typeface="Prata" pitchFamily="34" charset="-122"/>
                <a:cs typeface="Prata" pitchFamily="34" charset="-120"/>
              </a:rPr>
              <a:t>3</a:t>
            </a:r>
            <a:endParaRPr lang="en-US" sz="2200" dirty="0"/>
          </a:p>
        </p:txBody>
      </p:sp>
      <p:sp>
        <p:nvSpPr>
          <p:cNvPr id="15" name="Text 13"/>
          <p:cNvSpPr/>
          <p:nvPr/>
        </p:nvSpPr>
        <p:spPr>
          <a:xfrm>
            <a:off x="7542014" y="5508188"/>
            <a:ext cx="3588068" cy="354330"/>
          </a:xfrm>
          <a:prstGeom prst="rect">
            <a:avLst/>
          </a:prstGeom>
          <a:noFill/>
          <a:ln/>
        </p:spPr>
        <p:txBody>
          <a:bodyPr wrap="none" lIns="0" tIns="0" rIns="0" bIns="0" rtlCol="0" anchor="t"/>
          <a:lstStyle/>
          <a:p>
            <a:pPr algn="l" indent="0" marL="0">
              <a:lnSpc>
                <a:spcPts val="2750"/>
              </a:lnSpc>
              <a:buNone/>
            </a:pPr>
            <a:r>
              <a:rPr lang="en-US" sz="2200" dirty="0">
                <a:solidFill>
                  <a:srgbClr val="CFCBBF"/>
                </a:solidFill>
                <a:latin typeface="Prata" pitchFamily="34" charset="0"/>
                <a:ea typeface="Prata" pitchFamily="34" charset="-122"/>
                <a:cs typeface="Prata" pitchFamily="34" charset="-120"/>
              </a:rPr>
              <a:t>Sistem Manajemen Digital</a:t>
            </a:r>
            <a:endParaRPr lang="en-US" sz="2200" dirty="0"/>
          </a:p>
        </p:txBody>
      </p:sp>
      <p:sp>
        <p:nvSpPr>
          <p:cNvPr id="16" name="Text 14"/>
          <p:cNvSpPr/>
          <p:nvPr/>
        </p:nvSpPr>
        <p:spPr>
          <a:xfrm>
            <a:off x="7542014" y="5998607"/>
            <a:ext cx="6067782" cy="1088708"/>
          </a:xfrm>
          <a:prstGeom prst="rect">
            <a:avLst/>
          </a:prstGeom>
          <a:noFill/>
          <a:ln/>
        </p:spPr>
        <p:txBody>
          <a:bodyPr wrap="square" lIns="0" tIns="0" rIns="0" bIns="0" rtlCol="0" anchor="t"/>
          <a:lstStyle/>
          <a:p>
            <a:pPr algn="l" indent="0" marL="0">
              <a:lnSpc>
                <a:spcPts val="2850"/>
              </a:lnSpc>
              <a:buNone/>
            </a:pPr>
            <a:r>
              <a:rPr lang="en-US" sz="1750" dirty="0">
                <a:solidFill>
                  <a:srgbClr val="CFCBBF"/>
                </a:solidFill>
                <a:latin typeface="Raleway" pitchFamily="34" charset="0"/>
                <a:ea typeface="Raleway" pitchFamily="34" charset="-122"/>
                <a:cs typeface="Raleway" pitchFamily="34" charset="-120"/>
              </a:rPr>
              <a:t>Pengembangan sistem manajemen digital yang terpusat perlu menjadi prioritas untuk mendukung tata kelola organisasi.</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Terus Maju</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Dengan memanfaatkan teknologi informasi secara efektif, KOPRI dapat lebih berkembang dan terus maju dalam mencapai tujuannya, memperkuat peran perempuan, dan berkontribusi positif bagi masyarakat.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2024-12-07T05:28:49Z</dcterms:created>
  <dcterms:modified xsi:type="dcterms:W3CDTF">2024-12-07T05:28:49Z</dcterms:modified>
</cp:coreProperties>
</file>